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10"/>
  </p:notesMasterIdLst>
  <p:handoutMasterIdLst>
    <p:handoutMasterId r:id="rId11"/>
  </p:handoutMasterIdLst>
  <p:sldIdLst>
    <p:sldId id="256" r:id="rId2"/>
    <p:sldId id="267" r:id="rId3"/>
    <p:sldId id="270" r:id="rId4"/>
    <p:sldId id="269" r:id="rId5"/>
    <p:sldId id="281" r:id="rId6"/>
    <p:sldId id="284" r:id="rId7"/>
    <p:sldId id="285" r:id="rId8"/>
    <p:sldId id="278" r:id="rId9"/>
  </p:sldIdLst>
  <p:sldSz cx="9144000" cy="6858000" type="screen4x3"/>
  <p:notesSz cx="6858000" cy="92471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"/>
          <c:y val="0.12237795275590552"/>
          <c:w val="1"/>
          <c:h val="0.80038395200599921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Sheet1!$A$1</c:f>
              <c:strCache>
                <c:ptCount val="1"/>
                <c:pt idx="0">
                  <c:v>GAP</c:v>
                </c:pt>
              </c:strCache>
            </c:strRef>
          </c:tx>
          <c:spPr>
            <a:solidFill>
              <a:srgbClr val="C00000"/>
            </a:solidFill>
          </c:spPr>
          <c:invertIfNegative val="0"/>
          <c:dLbls>
            <c:dLbl>
              <c:idx val="0"/>
              <c:layout>
                <c:manualLayout>
                  <c:x val="7.3099415204678263E-3"/>
                  <c:y val="-3.8095238095238099E-2"/>
                </c:manualLayout>
              </c:layout>
              <c:tx>
                <c:rich>
                  <a:bodyPr/>
                  <a:lstStyle/>
                  <a:p>
                    <a:r>
                      <a:rPr lang="en-US" b="1" dirty="0" smtClean="0"/>
                      <a:t>GAP </a:t>
                    </a:r>
                  </a:p>
                  <a:p>
                    <a:r>
                      <a:rPr lang="en-US" sz="1400" b="1" dirty="0" smtClean="0"/>
                      <a:t>$</a:t>
                    </a:r>
                    <a:r>
                      <a:rPr lang="en-US" sz="1400" b="1" dirty="0"/>
                      <a:t>1,010,403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 baseline="0"/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Sheet1!$B$1</c:f>
              <c:numCache>
                <c:formatCode>_("$"* #,##0_);_("$"* \(#,##0\);_("$"* "-"_);_(@_)</c:formatCode>
                <c:ptCount val="1"/>
                <c:pt idx="0">
                  <c:v>1010403</c:v>
                </c:pt>
              </c:numCache>
            </c:numRef>
          </c:val>
        </c:ser>
        <c:ser>
          <c:idx val="1"/>
          <c:order val="1"/>
          <c:tx>
            <c:strRef>
              <c:f>Sheet1!$A$2</c:f>
              <c:strCache>
                <c:ptCount val="1"/>
                <c:pt idx="0">
                  <c:v>Poorest Decile</c:v>
                </c:pt>
              </c:strCache>
            </c:strRef>
          </c:tx>
          <c:spPr>
            <a:solidFill>
              <a:srgbClr val="99FF66"/>
            </a:solidFill>
          </c:spPr>
          <c:invertIfNegative val="0"/>
          <c:dLbls>
            <c:dLbl>
              <c:idx val="0"/>
              <c:layout>
                <c:manualLayout>
                  <c:x val="3.5087719298245605E-2"/>
                  <c:y val="-6.6666666666666582E-2"/>
                </c:manualLayout>
              </c:layout>
              <c:tx>
                <c:rich>
                  <a:bodyPr/>
                  <a:lstStyle/>
                  <a:p>
                    <a:r>
                      <a:rPr lang="en-US" sz="1400" b="1" dirty="0" smtClean="0"/>
                      <a:t>Poorest</a:t>
                    </a:r>
                  </a:p>
                  <a:p>
                    <a:r>
                      <a:rPr lang="en-US" sz="1400" b="1" dirty="0" smtClean="0"/>
                      <a:t> </a:t>
                    </a:r>
                    <a:r>
                      <a:rPr lang="en-US" sz="1400" b="1" dirty="0"/>
                      <a:t>$76,068 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Sheet1!$B$2</c:f>
              <c:numCache>
                <c:formatCode>_("$"* #,##0_);_("$"* \(#,##0\);_("$"* "-"_);_(@_)</c:formatCode>
                <c:ptCount val="1"/>
                <c:pt idx="0">
                  <c:v>76068</c:v>
                </c:pt>
              </c:numCache>
            </c:numRef>
          </c:val>
        </c:ser>
        <c:ser>
          <c:idx val="2"/>
          <c:order val="2"/>
          <c:tx>
            <c:strRef>
              <c:f>Sheet1!$A$3</c:f>
              <c:strCache>
                <c:ptCount val="1"/>
                <c:pt idx="0">
                  <c:v>2nd 10% of Districts</c:v>
                </c:pt>
              </c:strCache>
            </c:strRef>
          </c:tx>
          <c:spPr>
            <a:solidFill>
              <a:srgbClr val="66FF33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6.42857142857143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aseline="0"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Sheet1!$B$3</c:f>
              <c:numCache>
                <c:formatCode>_("$"* #,##0_);_("$"* \(#,##0\);_("$"* "-"_);_(@_)</c:formatCode>
                <c:ptCount val="1"/>
                <c:pt idx="0">
                  <c:v>128987</c:v>
                </c:pt>
              </c:numCache>
            </c:numRef>
          </c:val>
        </c:ser>
        <c:ser>
          <c:idx val="3"/>
          <c:order val="3"/>
          <c:tx>
            <c:strRef>
              <c:f>Sheet1!$A$4</c:f>
              <c:strCache>
                <c:ptCount val="1"/>
                <c:pt idx="0">
                  <c:v>3rd 10% of Districts</c:v>
                </c:pt>
              </c:strCache>
            </c:strRef>
          </c:tx>
          <c:spPr>
            <a:solidFill>
              <a:srgbClr val="00FF0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4.047619047619048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Sheet1!$B$4</c:f>
              <c:numCache>
                <c:formatCode>_("$"* #,##0_);_("$"* \(#,##0\);_("$"* "-"_);_(@_)</c:formatCode>
                <c:ptCount val="1"/>
                <c:pt idx="0">
                  <c:v>158993</c:v>
                </c:pt>
              </c:numCache>
            </c:numRef>
          </c:val>
        </c:ser>
        <c:ser>
          <c:idx val="4"/>
          <c:order val="4"/>
          <c:tx>
            <c:strRef>
              <c:f>Sheet1!$A$5</c:f>
              <c:strCache>
                <c:ptCount val="1"/>
                <c:pt idx="0">
                  <c:v>4th 10% of Districts</c:v>
                </c:pt>
              </c:strCache>
            </c:strRef>
          </c:tx>
          <c:spPr>
            <a:solidFill>
              <a:srgbClr val="33CC33"/>
            </a:solidFill>
          </c:spPr>
          <c:invertIfNegative val="0"/>
          <c:dLbls>
            <c:dLbl>
              <c:idx val="0"/>
              <c:layout>
                <c:manualLayout>
                  <c:x val="2.9239766081871378E-3"/>
                  <c:y val="4.2857142857142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Sheet1!$B$5</c:f>
              <c:numCache>
                <c:formatCode>_("$"* #,##0_);_("$"* \(#,##0\);_("$"* "-"_);_(@_)</c:formatCode>
                <c:ptCount val="1"/>
                <c:pt idx="0">
                  <c:v>188880</c:v>
                </c:pt>
              </c:numCache>
            </c:numRef>
          </c:val>
        </c:ser>
        <c:ser>
          <c:idx val="5"/>
          <c:order val="5"/>
          <c:tx>
            <c:strRef>
              <c:f>Sheet1!$A$6</c:f>
              <c:strCache>
                <c:ptCount val="1"/>
                <c:pt idx="0">
                  <c:v>5th 10% of Districts</c:v>
                </c:pt>
              </c:strCache>
            </c:strRef>
          </c:tx>
          <c:spPr>
            <a:solidFill>
              <a:srgbClr val="00CC00"/>
            </a:solidFill>
          </c:spPr>
          <c:invertIfNegative val="0"/>
          <c:dLbls>
            <c:dLbl>
              <c:idx val="0"/>
              <c:layout>
                <c:manualLayout>
                  <c:x val="4.7920919607271316E-3"/>
                  <c:y val="5.104579492738529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tx1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Sheet1!$B$6</c:f>
              <c:numCache>
                <c:formatCode>_("$"* #,##0_);_("$"* \(#,##0\);_("$"* "-"_);_(@_)</c:formatCode>
                <c:ptCount val="1"/>
                <c:pt idx="0">
                  <c:v>213756</c:v>
                </c:pt>
              </c:numCache>
            </c:numRef>
          </c:val>
        </c:ser>
        <c:ser>
          <c:idx val="6"/>
          <c:order val="6"/>
          <c:tx>
            <c:strRef>
              <c:f>Sheet1!$A$7</c:f>
              <c:strCache>
                <c:ptCount val="1"/>
                <c:pt idx="0">
                  <c:v>6th 10% of Districts</c:v>
                </c:pt>
              </c:strCache>
            </c:strRef>
          </c:tx>
          <c:spPr>
            <a:solidFill>
              <a:srgbClr val="339933"/>
            </a:solidFill>
          </c:spPr>
          <c:invertIfNegative val="0"/>
          <c:dLbls>
            <c:dLbl>
              <c:idx val="0"/>
              <c:layout>
                <c:manualLayout>
                  <c:x val="-1.4619883040935683E-3"/>
                  <c:y val="3.809523809523818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</c:spPr>
            <c:txPr>
              <a:bodyPr/>
              <a:lstStyle/>
              <a:p>
                <a:pPr>
                  <a:defRPr>
                    <a:solidFill>
                      <a:schemeClr val="accent5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Sheet1!$B$7</c:f>
              <c:numCache>
                <c:formatCode>_("$"* #,##0_);_("$"* \(#,##0\);_("$"* "-"_);_(@_)</c:formatCode>
                <c:ptCount val="1"/>
                <c:pt idx="0">
                  <c:v>252513</c:v>
                </c:pt>
              </c:numCache>
            </c:numRef>
          </c:val>
        </c:ser>
        <c:ser>
          <c:idx val="7"/>
          <c:order val="7"/>
          <c:tx>
            <c:strRef>
              <c:f>Sheet1!$A$8</c:f>
              <c:strCache>
                <c:ptCount val="1"/>
                <c:pt idx="0">
                  <c:v>7th 10% of Districts</c:v>
                </c:pt>
              </c:strCache>
            </c:strRef>
          </c:tx>
          <c:spPr>
            <a:solidFill>
              <a:srgbClr val="009900"/>
            </a:solidFill>
          </c:spPr>
          <c:invertIfNegative val="0"/>
          <c:dLbls>
            <c:dLbl>
              <c:idx val="0"/>
              <c:layout>
                <c:manualLayout>
                  <c:x val="-1.4619883040935683E-3"/>
                  <c:y val="3.809523809523800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accent5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Sheet1!$B$8</c:f>
              <c:numCache>
                <c:formatCode>_("$"* #,##0_);_("$"* \(#,##0\);_("$"* "-"_);_(@_)</c:formatCode>
                <c:ptCount val="1"/>
                <c:pt idx="0">
                  <c:v>300220</c:v>
                </c:pt>
              </c:numCache>
            </c:numRef>
          </c:val>
        </c:ser>
        <c:ser>
          <c:idx val="8"/>
          <c:order val="8"/>
          <c:tx>
            <c:strRef>
              <c:f>Sheet1!$A$9</c:f>
              <c:strCache>
                <c:ptCount val="1"/>
                <c:pt idx="0">
                  <c:v>8th 10% of Districts</c:v>
                </c:pt>
              </c:strCache>
            </c:strRef>
          </c:tx>
          <c:spPr>
            <a:solidFill>
              <a:srgbClr val="008000"/>
            </a:solidFill>
          </c:spPr>
          <c:invertIfNegative val="0"/>
          <c:dLbls>
            <c:dLbl>
              <c:idx val="0"/>
              <c:layout>
                <c:manualLayout>
                  <c:x val="-1.4619883040935683E-3"/>
                  <c:y val="4.28571428571428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accent5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Sheet1!$B$9</c:f>
              <c:numCache>
                <c:formatCode>_("$"* #,##0_);_("$"* \(#,##0\);_("$"* "-"_);_(@_)</c:formatCode>
                <c:ptCount val="1"/>
                <c:pt idx="0">
                  <c:v>378486</c:v>
                </c:pt>
              </c:numCache>
            </c:numRef>
          </c:val>
        </c:ser>
        <c:ser>
          <c:idx val="9"/>
          <c:order val="9"/>
          <c:tx>
            <c:strRef>
              <c:f>Sheet1!$A$10</c:f>
              <c:strCache>
                <c:ptCount val="1"/>
                <c:pt idx="0">
                  <c:v>9th 10% of Districts</c:v>
                </c:pt>
              </c:strCache>
            </c:strRef>
          </c:tx>
          <c:spPr>
            <a:solidFill>
              <a:srgbClr val="336600"/>
            </a:solidFill>
          </c:spPr>
          <c:invertIfNegative val="0"/>
          <c:dLbls>
            <c:dLbl>
              <c:idx val="0"/>
              <c:layout>
                <c:manualLayout>
                  <c:x val="-1.4619883040935683E-3"/>
                  <c:y val="4.7619047619047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>
                    <a:solidFill>
                      <a:schemeClr val="accent5"/>
                    </a:solidFill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Sheet1!$B$10</c:f>
              <c:numCache>
                <c:formatCode>_("$"* #,##0_);_("$"* \(#,##0\);_("$"* "-"_);_(@_)</c:formatCode>
                <c:ptCount val="1"/>
                <c:pt idx="0">
                  <c:v>508175</c:v>
                </c:pt>
              </c:numCache>
            </c:numRef>
          </c:val>
        </c:ser>
        <c:ser>
          <c:idx val="10"/>
          <c:order val="10"/>
          <c:tx>
            <c:strRef>
              <c:f>Sheet1!$A$11</c:f>
              <c:strCache>
                <c:ptCount val="1"/>
                <c:pt idx="0">
                  <c:v>Wealthiest Decile</c:v>
                </c:pt>
              </c:strCache>
            </c:strRef>
          </c:tx>
          <c:spPr>
            <a:solidFill>
              <a:srgbClr val="006600"/>
            </a:solidFill>
          </c:spPr>
          <c:invertIfNegative val="0"/>
          <c:dLbls>
            <c:dLbl>
              <c:idx val="0"/>
              <c:layout>
                <c:manualLayout>
                  <c:x val="1.608187134502926E-2"/>
                  <c:y val="-3.8095238095238071E-2"/>
                </c:manualLayout>
              </c:layout>
              <c:tx>
                <c:rich>
                  <a:bodyPr/>
                  <a:lstStyle/>
                  <a:p>
                    <a:pPr>
                      <a:defRPr sz="1400"/>
                    </a:pPr>
                    <a:r>
                      <a:rPr lang="en-US" sz="1400" b="1" dirty="0" smtClean="0"/>
                      <a:t>Wealthiest</a:t>
                    </a:r>
                  </a:p>
                  <a:p>
                    <a:pPr>
                      <a:defRPr sz="1400"/>
                    </a:pPr>
                    <a:r>
                      <a:rPr lang="en-US" sz="1400" dirty="0" smtClean="0"/>
                      <a:t> </a:t>
                    </a:r>
                    <a:r>
                      <a:rPr lang="en-US" sz="1400" dirty="0"/>
                      <a:t>$</a:t>
                    </a:r>
                    <a:r>
                      <a:rPr lang="en-US" sz="1400" b="1" dirty="0"/>
                      <a:t>1,086,471 </a:t>
                    </a:r>
                  </a:p>
                </c:rich>
              </c:tx>
              <c:spPr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val>
            <c:numRef>
              <c:f>Sheet1!$B$11</c:f>
              <c:numCache>
                <c:formatCode>_("$"* #,##0_);_("$"* \(#,##0\);_("$"* "-"_);_(@_)</c:formatCode>
                <c:ptCount val="1"/>
                <c:pt idx="0">
                  <c:v>1086471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75"/>
        <c:shape val="box"/>
        <c:axId val="89786624"/>
        <c:axId val="89800704"/>
        <c:axId val="0"/>
      </c:bar3DChart>
      <c:catAx>
        <c:axId val="89786624"/>
        <c:scaling>
          <c:orientation val="minMax"/>
        </c:scaling>
        <c:delete val="0"/>
        <c:axPos val="b"/>
        <c:majorTickMark val="none"/>
        <c:minorTickMark val="none"/>
        <c:tickLblPos val="nextTo"/>
        <c:crossAx val="89800704"/>
        <c:crosses val="autoZero"/>
        <c:auto val="1"/>
        <c:lblAlgn val="ctr"/>
        <c:lblOffset val="100"/>
        <c:noMultiLvlLbl val="0"/>
      </c:catAx>
      <c:valAx>
        <c:axId val="89800704"/>
        <c:scaling>
          <c:orientation val="minMax"/>
        </c:scaling>
        <c:delete val="1"/>
        <c:axPos val="l"/>
        <c:numFmt formatCode="_(&quot;$&quot;* #,##0_);_(&quot;$&quot;* \(#,##0\);_(&quot;$&quot;* &quot;-&quot;_);_(@_)" sourceLinked="1"/>
        <c:majorTickMark val="none"/>
        <c:minorTickMark val="none"/>
        <c:tickLblPos val="nextTo"/>
        <c:crossAx val="89786624"/>
        <c:crosses val="autoZero"/>
        <c:crossBetween val="between"/>
      </c:valAx>
    </c:plotArea>
    <c:legend>
      <c:legendPos val="t"/>
      <c:layout>
        <c:manualLayout>
          <c:xMode val="edge"/>
          <c:yMode val="edge"/>
          <c:x val="1.9834691716166678E-4"/>
          <c:y val="0.9144309946331336"/>
          <c:w val="0.98205944651655419"/>
          <c:h val="8.5569005366866582E-2"/>
        </c:manualLayout>
      </c:layout>
      <c:overlay val="0"/>
    </c:legend>
    <c:plotVisOnly val="1"/>
    <c:dispBlanksAs val="gap"/>
    <c:showDLblsOverMax val="0"/>
  </c:chart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102ACA-A73B-41B4-A572-9DC2C68FF1CA}" type="datetimeFigureOut">
              <a:rPr lang="en-US" smtClean="0"/>
              <a:t>10/22/2015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783638"/>
            <a:ext cx="2971800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783638"/>
            <a:ext cx="2971800" cy="46196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AEB70D-A558-40BC-B2A0-5372CF6EF70A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38205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62359"/>
          </a:xfrm>
          <a:prstGeom prst="rect">
            <a:avLst/>
          </a:prstGeom>
        </p:spPr>
        <p:txBody>
          <a:bodyPr vert="horz" lIns="92022" tIns="46011" rIns="92022" bIns="4601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62359"/>
          </a:xfrm>
          <a:prstGeom prst="rect">
            <a:avLst/>
          </a:prstGeom>
        </p:spPr>
        <p:txBody>
          <a:bodyPr vert="horz" lIns="92022" tIns="46011" rIns="92022" bIns="46011" rtlCol="0"/>
          <a:lstStyle>
            <a:lvl1pPr algn="r">
              <a:defRPr sz="1200"/>
            </a:lvl1pPr>
          </a:lstStyle>
          <a:p>
            <a:fld id="{453F3D53-AD39-44EB-AB9C-E8D53F0D09C3}" type="datetimeFigureOut">
              <a:rPr lang="en-US" smtClean="0"/>
              <a:t>10/22/2015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17600" y="693738"/>
            <a:ext cx="4622800" cy="3467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022" tIns="46011" rIns="92022" bIns="4601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92415"/>
            <a:ext cx="5486400" cy="4161235"/>
          </a:xfrm>
          <a:prstGeom prst="rect">
            <a:avLst/>
          </a:prstGeom>
        </p:spPr>
        <p:txBody>
          <a:bodyPr vert="horz" lIns="92022" tIns="46011" rIns="92022" bIns="4601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83224"/>
            <a:ext cx="2971800" cy="462359"/>
          </a:xfrm>
          <a:prstGeom prst="rect">
            <a:avLst/>
          </a:prstGeom>
        </p:spPr>
        <p:txBody>
          <a:bodyPr vert="horz" lIns="92022" tIns="46011" rIns="92022" bIns="4601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783224"/>
            <a:ext cx="2971800" cy="462359"/>
          </a:xfrm>
          <a:prstGeom prst="rect">
            <a:avLst/>
          </a:prstGeom>
        </p:spPr>
        <p:txBody>
          <a:bodyPr vert="horz" lIns="92022" tIns="46011" rIns="92022" bIns="46011" rtlCol="0" anchor="b"/>
          <a:lstStyle>
            <a:lvl1pPr algn="r">
              <a:defRPr sz="1200"/>
            </a:lvl1pPr>
          </a:lstStyle>
          <a:p>
            <a:fld id="{A07D4C4F-F196-4A63-B17F-2C130AD93EC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61334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53DA-FABE-4109-BACB-121900BE463B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CE7D1E-1D29-4653-BB9F-BADEB815D67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8D5D58-C06A-4DA0-A158-8E56E47F242F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266CC-81DA-4186-96B5-8F3550E259F6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72DED7-9AAC-4D39-980F-D4AEC6C0429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7350F-B862-48C1-9C76-E2D4B3AFB4FC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17E07-7834-4224-8607-28A888C6E77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0082D-B979-4F2D-833A-6FA98D70D517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291E56-599A-4557-9391-C049A5098AB7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7BBDCD-4051-4F51-9374-9891C426EC32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4BB96F-F6E8-4E44-BFCA-05530D2410D0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D941C244-21DB-41D8-8B4C-BCB6E5E2AC5A}" type="datetime1">
              <a:rPr lang="en-US" smtClean="0"/>
              <a:t>10/22/2015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IDRA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BD2AD8-64B6-4F6E-8454-8635FA8B2947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www.twitter.com/IDRAedu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Excel_97-2003_Worksheet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interest.com/idraedu" TargetMode="External"/><Relationship Id="rId13" Type="http://schemas.openxmlformats.org/officeDocument/2006/relationships/image" Target="../media/image12.jpeg"/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12" Type="http://schemas.openxmlformats.org/officeDocument/2006/relationships/image" Target="../media/image11.png"/><Relationship Id="rId2" Type="http://schemas.openxmlformats.org/officeDocument/2006/relationships/hyperlink" Target="http://www.twitter.com/IDRAedu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linkedin.com/company/interculturaldevelopment-researchassociation" TargetMode="External"/><Relationship Id="rId11" Type="http://schemas.openxmlformats.org/officeDocument/2006/relationships/image" Target="../media/image10.jpg"/><Relationship Id="rId5" Type="http://schemas.openxmlformats.org/officeDocument/2006/relationships/image" Target="../media/image6.png"/><Relationship Id="rId10" Type="http://schemas.openxmlformats.org/officeDocument/2006/relationships/image" Target="../media/image9.png"/><Relationship Id="rId4" Type="http://schemas.openxmlformats.org/officeDocument/2006/relationships/hyperlink" Target="http://www.facebook.com/IDRAed" TargetMode="External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381000"/>
            <a:ext cx="8260672" cy="1219199"/>
          </a:xfrm>
        </p:spPr>
        <p:txBody>
          <a:bodyPr>
            <a:noAutofit/>
          </a:bodyPr>
          <a:lstStyle/>
          <a:p>
            <a:r>
              <a:rPr lang="en-US" sz="2400" b="1" cap="none" dirty="0" smtClean="0"/>
              <a:t/>
            </a:r>
            <a:br>
              <a:rPr lang="en-US" sz="2400" b="1" cap="none" dirty="0" smtClean="0"/>
            </a:br>
            <a:r>
              <a:rPr lang="en-US" sz="2400" b="1" cap="none" dirty="0" smtClean="0"/>
              <a:t/>
            </a:r>
            <a:br>
              <a:rPr lang="en-US" sz="2400" b="1" cap="none" dirty="0" smtClean="0"/>
            </a:br>
            <a:r>
              <a:rPr lang="en-US" sz="2200" cap="none" dirty="0" smtClean="0"/>
              <a:t/>
            </a:r>
            <a:br>
              <a:rPr lang="en-US" sz="2200" cap="none" dirty="0" smtClean="0"/>
            </a:br>
            <a:r>
              <a:rPr lang="en-US" sz="2200" b="1" dirty="0" smtClean="0"/>
              <a:t>Fourth</a:t>
            </a:r>
            <a:r>
              <a:rPr lang="en-US" sz="2200" b="1" dirty="0" smtClean="0"/>
              <a:t> Wave of School Finance Cases </a:t>
            </a:r>
            <a:r>
              <a:rPr lang="en-US" sz="2200" b="1" dirty="0" smtClean="0"/>
              <a:t/>
            </a:r>
            <a:br>
              <a:rPr lang="en-US" sz="2200" b="1" dirty="0" smtClean="0"/>
            </a:br>
            <a:r>
              <a:rPr lang="en-US" sz="2200" b="1" dirty="0" smtClean="0"/>
              <a:t/>
            </a:r>
            <a:br>
              <a:rPr lang="en-US" sz="2200" b="1" dirty="0" smtClean="0"/>
            </a:br>
            <a:r>
              <a:rPr lang="en-US" sz="2400" dirty="0" smtClean="0"/>
              <a:t/>
            </a:r>
            <a:br>
              <a:rPr lang="en-US" sz="2400" dirty="0" smtClean="0"/>
            </a:br>
            <a:endParaRPr lang="en-US" sz="2400" cap="none" dirty="0"/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sz="2000" b="1" dirty="0"/>
              <a:t>David </a:t>
            </a:r>
            <a:r>
              <a:rPr lang="en-US" sz="2000" b="1" dirty="0" smtClean="0"/>
              <a:t>Hinojosa</a:t>
            </a:r>
          </a:p>
          <a:p>
            <a:pPr marL="114300" indent="0">
              <a:buNone/>
            </a:pPr>
            <a:r>
              <a:rPr lang="en-US" sz="2000" b="1" dirty="0" smtClean="0"/>
              <a:t>National Director of Policy</a:t>
            </a:r>
          </a:p>
          <a:p>
            <a:pPr marL="114300" indent="0">
              <a:buNone/>
            </a:pPr>
            <a:r>
              <a:rPr lang="en-US" sz="2000" b="1" dirty="0" smtClean="0"/>
              <a:t>Director of the South Central Collaborative for Equity</a:t>
            </a:r>
          </a:p>
          <a:p>
            <a:pPr marL="114300" indent="0">
              <a:buNone/>
            </a:pPr>
            <a:r>
              <a:rPr lang="en-US" sz="2000" dirty="0" smtClean="0"/>
              <a:t>Contact: 210-444-1710</a:t>
            </a:r>
          </a:p>
          <a:p>
            <a:pPr marL="114300" indent="0">
              <a:buNone/>
            </a:pPr>
            <a:r>
              <a:rPr lang="en-US" sz="2000" dirty="0" smtClean="0"/>
              <a:t>david.hinojosa@idra.org </a:t>
            </a:r>
            <a:endParaRPr lang="en-US" sz="2000" dirty="0" smtClean="0"/>
          </a:p>
          <a:p>
            <a:pPr marL="114300" indent="0">
              <a:buNone/>
            </a:pPr>
            <a:endParaRPr lang="en-US" sz="2000" dirty="0" smtClean="0"/>
          </a:p>
          <a:p>
            <a:pPr marL="114300" indent="0">
              <a:buNone/>
            </a:pPr>
            <a:r>
              <a:rPr lang="en-US" sz="2000" dirty="0"/>
              <a:t> </a:t>
            </a:r>
            <a:r>
              <a:rPr lang="en-US" sz="2000" dirty="0" smtClean="0"/>
              <a:t>        @</a:t>
            </a:r>
            <a:r>
              <a:rPr lang="en-US" sz="2000" dirty="0" smtClean="0"/>
              <a:t>DavidGHinojosa</a:t>
            </a:r>
            <a:r>
              <a:rPr lang="en-US" sz="2000" dirty="0" smtClean="0"/>
              <a:t> </a:t>
            </a:r>
          </a:p>
          <a:p>
            <a:pPr marL="114300" indent="0">
              <a:buNone/>
            </a:pPr>
            <a:r>
              <a:rPr lang="en-US" sz="2000" dirty="0"/>
              <a:t>	</a:t>
            </a:r>
            <a:r>
              <a:rPr lang="en-US" sz="2000" dirty="0" smtClean="0"/>
              <a:t>@</a:t>
            </a:r>
            <a:r>
              <a:rPr lang="en-US" sz="2000" dirty="0" smtClean="0"/>
              <a:t>IDRAedu</a:t>
            </a:r>
            <a:endParaRPr lang="en-US" sz="2000" dirty="0" smtClean="0"/>
          </a:p>
          <a:p>
            <a:pPr marL="114300" indent="0">
              <a:buNone/>
            </a:pPr>
            <a:r>
              <a:rPr lang="en-US" sz="2000" dirty="0" smtClean="0"/>
              <a:t> #</a:t>
            </a:r>
            <a:r>
              <a:rPr lang="en-US" sz="2000" dirty="0"/>
              <a:t>AllMeansAll</a:t>
            </a:r>
            <a:endParaRPr lang="en-US" sz="2000" dirty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77" y="3771900"/>
            <a:ext cx="468064" cy="533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8248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/>
              <a:t>First-Third Waves</a:t>
            </a: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dirty="0" smtClean="0"/>
              <a:t>			</a:t>
            </a:r>
            <a:endParaRPr lang="en-US" sz="1600" dirty="0" smtClean="0"/>
          </a:p>
          <a:p>
            <a:r>
              <a:rPr lang="en-US" b="1" dirty="0" smtClean="0"/>
              <a:t>Feder</a:t>
            </a:r>
            <a:r>
              <a:rPr lang="en-US" b="1" dirty="0" smtClean="0"/>
              <a:t>al Equal Protection Claims</a:t>
            </a:r>
          </a:p>
          <a:p>
            <a:r>
              <a:rPr lang="en-US" b="1" dirty="0" smtClean="0"/>
              <a:t>State Equal Protection/Education Clause Claims</a:t>
            </a:r>
          </a:p>
          <a:p>
            <a:r>
              <a:rPr lang="en-US" b="1" dirty="0" smtClean="0"/>
              <a:t>State Adequacy Claims</a:t>
            </a:r>
          </a:p>
          <a:p>
            <a:pPr marL="114300" indent="0">
              <a:buNone/>
            </a:pPr>
            <a:endParaRPr lang="en-US" b="1" dirty="0" smtClean="0"/>
          </a:p>
          <a:p>
            <a:pPr marL="114300" indent="0">
              <a:buNone/>
            </a:pPr>
            <a:r>
              <a:rPr lang="en-US" b="1" i="1" dirty="0" smtClean="0"/>
              <a:t>           Texas Taxpayer &amp; Student Fairness Coalition </a:t>
            </a:r>
          </a:p>
          <a:p>
            <a:pPr marL="114300" indent="0">
              <a:buNone/>
            </a:pPr>
            <a:r>
              <a:rPr lang="en-US" b="1" i="1" dirty="0" smtClean="0"/>
              <a:t>                                    v. Williams</a:t>
            </a:r>
            <a:endParaRPr lang="en-US" b="1" i="1" dirty="0" smtClean="0"/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711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152400"/>
            <a:ext cx="8413072" cy="1676400"/>
          </a:xfrm>
        </p:spPr>
        <p:txBody>
          <a:bodyPr>
            <a:normAutofit/>
          </a:bodyPr>
          <a:lstStyle/>
          <a:p>
            <a:r>
              <a:rPr lang="en-US" sz="2700" dirty="0" smtClean="0"/>
              <a:t/>
            </a:r>
            <a:br>
              <a:rPr lang="en-US" sz="2700" dirty="0" smtClean="0"/>
            </a:br>
            <a:r>
              <a:rPr lang="en-US" sz="2400" b="1" dirty="0" smtClean="0"/>
              <a:t>Fair Funding: Why is it so “hard” in Texas</a:t>
            </a:r>
            <a:r>
              <a:rPr lang="es-ES" sz="2700" b="1" dirty="0" smtClean="0"/>
              <a:t/>
            </a:r>
            <a:br>
              <a:rPr lang="es-ES" sz="2700" b="1" dirty="0" smtClean="0"/>
            </a:br>
            <a:r>
              <a:rPr lang="es-ES" sz="1800" b="1" u="sng" dirty="0" smtClean="0"/>
              <a:t>Property</a:t>
            </a:r>
            <a:r>
              <a:rPr lang="es-ES" sz="1800" b="1" u="sng" dirty="0" smtClean="0"/>
              <a:t> </a:t>
            </a:r>
            <a:r>
              <a:rPr lang="es-ES" sz="1800" b="1" u="sng" dirty="0" smtClean="0"/>
              <a:t>wealth</a:t>
            </a:r>
            <a:r>
              <a:rPr lang="es-ES" sz="1800" b="1" u="sng" dirty="0" smtClean="0"/>
              <a:t> per </a:t>
            </a:r>
            <a:r>
              <a:rPr lang="es-ES" sz="1800" b="1" u="sng" dirty="0" smtClean="0"/>
              <a:t>pupil</a:t>
            </a:r>
            <a:r>
              <a:rPr lang="es-ES" sz="1800" b="1" u="sng" dirty="0"/>
              <a:t> 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8616863"/>
              </p:ext>
            </p:extLst>
          </p:nvPr>
        </p:nvGraphicFramePr>
        <p:xfrm>
          <a:off x="457200" y="1752600"/>
          <a:ext cx="8229600" cy="44958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6010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300" b="1" dirty="0" smtClean="0"/>
              <a:t>Texas funding policies value some students more than others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67001" y="1600200"/>
            <a:ext cx="38100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IDRA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329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762000"/>
            <a:ext cx="8260672" cy="762000"/>
          </a:xfrm>
        </p:spPr>
        <p:txBody>
          <a:bodyPr>
            <a:noAutofit/>
          </a:bodyPr>
          <a:lstStyle/>
          <a:p>
            <a: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  <a:t>The End Result: </a:t>
            </a:r>
            <a:b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</a:br>
            <a: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  <a:t>Texas </a:t>
            </a:r>
            <a:r>
              <a:rPr lang="en-US" altLang="en-US" sz="2800" b="1" dirty="0">
                <a:solidFill>
                  <a:schemeClr val="accent3"/>
                </a:solidFill>
                <a:latin typeface="Calisto MT" pitchFamily="18" charset="0"/>
              </a:rPr>
              <a:t>Students </a:t>
            </a:r>
            <a: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  <a:t>are not ready</a:t>
            </a:r>
            <a:b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</a:br>
            <a:r>
              <a:rPr lang="en-US" altLang="en-US" sz="2800" b="1" dirty="0" smtClean="0">
                <a:solidFill>
                  <a:schemeClr val="accent3"/>
                </a:solidFill>
                <a:latin typeface="Calisto MT" pitchFamily="18" charset="0"/>
              </a:rPr>
              <a:t>(ACT/SAT SCORES)</a:t>
            </a:r>
            <a:r>
              <a:rPr lang="en-US" sz="2700" dirty="0"/>
              <a:t/>
            </a:r>
            <a:br>
              <a:rPr lang="en-US" sz="2700" dirty="0"/>
            </a:br>
            <a:endParaRPr lang="en-US" sz="27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48000" y="6492875"/>
            <a:ext cx="2895600" cy="365125"/>
          </a:xfrm>
        </p:spPr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  <p:graphicFrame>
        <p:nvGraphicFramePr>
          <p:cNvPr id="8" name="Content Placeholder 7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59488219"/>
              </p:ext>
            </p:extLst>
          </p:nvPr>
        </p:nvGraphicFramePr>
        <p:xfrm>
          <a:off x="616895" y="1752600"/>
          <a:ext cx="7910209" cy="4373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05" name="Chart" r:id="rId3" imgW="8372520" imgH="4629240" progId="Excel.Chart.8">
                  <p:embed/>
                </p:oleObj>
              </mc:Choice>
              <mc:Fallback>
                <p:oleObj name="Chart" r:id="rId3" imgW="8372520" imgH="4629240" progId="Excel.Chart.8">
                  <p:embed/>
                  <p:pic>
                    <p:nvPicPr>
                      <p:cNvPr id="0" name="Object 4"/>
                      <p:cNvPicPr>
                        <a:picLocks noGrp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6895" y="1752600"/>
                        <a:ext cx="7910209" cy="43735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5"/>
          <p:cNvSpPr txBox="1">
            <a:spLocks noChangeArrowheads="1"/>
          </p:cNvSpPr>
          <p:nvPr/>
        </p:nvSpPr>
        <p:spPr bwMode="auto">
          <a:xfrm>
            <a:off x="0" y="6151563"/>
            <a:ext cx="4114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6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tx1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65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ahoma" pitchFamily="34" charset="0"/>
                <a:cs typeface="Arial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dirty="0" smtClean="0">
                <a:latin typeface="Calisto MT" pitchFamily="18" charset="0"/>
              </a:rPr>
              <a:t>       Source</a:t>
            </a:r>
            <a:r>
              <a:rPr lang="en-US" altLang="en-US" sz="1000" dirty="0">
                <a:latin typeface="Calisto MT" pitchFamily="18" charset="0"/>
              </a:rPr>
              <a:t>:  TEA State Academic Performance Report, 2013-14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1000" dirty="0">
                <a:latin typeface="Calisto MT" pitchFamily="18" charset="0"/>
              </a:rPr>
              <a:t>               </a:t>
            </a:r>
            <a:r>
              <a:rPr lang="en-US" altLang="en-US" sz="1000" dirty="0" smtClean="0">
                <a:latin typeface="Calisto MT" pitchFamily="18" charset="0"/>
              </a:rPr>
              <a:t>       At/above </a:t>
            </a:r>
            <a:r>
              <a:rPr lang="en-US" altLang="en-US" sz="1000" dirty="0">
                <a:latin typeface="Calisto MT" pitchFamily="18" charset="0"/>
              </a:rPr>
              <a:t>criterion, SAT: 1110; ACT: 24</a:t>
            </a:r>
          </a:p>
        </p:txBody>
      </p:sp>
    </p:spTree>
    <p:extLst>
      <p:ext uri="{BB962C8B-B14F-4D97-AF65-F5344CB8AC3E}">
        <p14:creationId xmlns:p14="http://schemas.microsoft.com/office/powerpoint/2010/main" val="709433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400" b="1" dirty="0" smtClean="0"/>
              <a:t>Fourth Wave: School finance </a:t>
            </a:r>
            <a:r>
              <a:rPr lang="en-US" sz="2400" b="1" dirty="0" err="1" smtClean="0"/>
              <a:t>PluS</a:t>
            </a:r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i="1" dirty="0"/>
              <a:t>Martinez v. New Mexico</a:t>
            </a:r>
            <a:br>
              <a:rPr lang="en-US" sz="2400" b="1" i="1" dirty="0"/>
            </a:b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114300" indent="0">
              <a:buNone/>
            </a:pPr>
            <a:r>
              <a:rPr lang="en-US" b="1" dirty="0" smtClean="0"/>
              <a:t>Adequacy: Low Income, EL, Special Ed</a:t>
            </a:r>
          </a:p>
          <a:p>
            <a:r>
              <a:rPr lang="en-US" b="1" dirty="0" err="1" smtClean="0"/>
              <a:t>Eq</a:t>
            </a:r>
            <a:r>
              <a:rPr lang="en-US" b="1" dirty="0" smtClean="0"/>
              <a:t> </a:t>
            </a:r>
            <a:r>
              <a:rPr lang="en-US" b="1" dirty="0" err="1" smtClean="0"/>
              <a:t>Prot</a:t>
            </a:r>
            <a:r>
              <a:rPr lang="en-US" b="1" dirty="0" smtClean="0"/>
              <a:t>/</a:t>
            </a:r>
            <a:r>
              <a:rPr lang="en-US" b="1" dirty="0" err="1" smtClean="0"/>
              <a:t>Fundmtl</a:t>
            </a:r>
            <a:r>
              <a:rPr lang="en-US" b="1" dirty="0" smtClean="0"/>
              <a:t> Right: Low income, EL</a:t>
            </a:r>
          </a:p>
          <a:p>
            <a:r>
              <a:rPr lang="en-US" b="1" dirty="0" smtClean="0"/>
              <a:t>Due Process</a:t>
            </a:r>
            <a:r>
              <a:rPr lang="en-US" b="1" dirty="0"/>
              <a:t>: Low Income, EL, Special Ed</a:t>
            </a:r>
          </a:p>
          <a:p>
            <a:r>
              <a:rPr lang="en-US" b="1" dirty="0" smtClean="0"/>
              <a:t>“Sufficient Education” </a:t>
            </a:r>
            <a:r>
              <a:rPr lang="en-US" b="1" dirty="0" err="1" smtClean="0"/>
              <a:t>Incl</a:t>
            </a:r>
            <a:r>
              <a:rPr lang="en-US" b="1" dirty="0" smtClean="0"/>
              <a:t>: 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State Expectations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Multicultural Education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State duty to monitor expenditures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</a:t>
            </a:r>
            <a:r>
              <a:rPr lang="en-US" b="1" dirty="0" smtClean="0"/>
              <a:t>Teacher Evaluations- value-added models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State Accountability- grading system</a:t>
            </a:r>
            <a:endParaRPr lang="en-US" b="1" dirty="0" smtClean="0"/>
          </a:p>
          <a:p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IDRA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1185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260672" cy="810828"/>
          </a:xfrm>
        </p:spPr>
        <p:txBody>
          <a:bodyPr>
            <a:noAutofit/>
          </a:bodyPr>
          <a:lstStyle/>
          <a:p>
            <a:r>
              <a:rPr lang="en-US" sz="2400" b="1" dirty="0" smtClean="0"/>
              <a:t/>
            </a:r>
            <a:br>
              <a:rPr lang="en-US" sz="2400" b="1" dirty="0" smtClean="0"/>
            </a:br>
            <a:r>
              <a:rPr lang="en-US" sz="2400" b="1" dirty="0"/>
              <a:t/>
            </a:r>
            <a:br>
              <a:rPr lang="en-US" sz="2400" b="1" dirty="0"/>
            </a:br>
            <a:r>
              <a:rPr lang="en-US" sz="2400" b="1" dirty="0" smtClean="0"/>
              <a:t>Fourth </a:t>
            </a:r>
            <a:r>
              <a:rPr lang="en-US" sz="2400" b="1" dirty="0" smtClean="0"/>
              <a:t>Wave</a:t>
            </a:r>
            <a:r>
              <a:rPr lang="en-US" sz="2400" b="1" dirty="0" smtClean="0"/>
              <a:t>: School finance Plus</a:t>
            </a:r>
            <a:br>
              <a:rPr lang="en-US" sz="2400" b="1" dirty="0" smtClean="0"/>
            </a:br>
            <a:r>
              <a:rPr lang="en-US" sz="2400" b="1" i="1" dirty="0" smtClean="0"/>
              <a:t>Silver </a:t>
            </a:r>
            <a:r>
              <a:rPr lang="en-US" sz="2400" b="1" i="1" dirty="0"/>
              <a:t>v. Halifax Co. Bd. </a:t>
            </a:r>
            <a:r>
              <a:rPr lang="en-US" sz="2400" b="1" i="1" dirty="0"/>
              <a:t>Comm’rs</a:t>
            </a:r>
            <a:r>
              <a:rPr lang="en-US" sz="2400" b="1" dirty="0"/>
              <a:t/>
            </a:r>
            <a:br>
              <a:rPr lang="en-US" sz="2400" b="1" dirty="0"/>
            </a:br>
            <a:endParaRPr lang="en-US" sz="24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953000"/>
          </a:xfrm>
        </p:spPr>
        <p:txBody>
          <a:bodyPr>
            <a:normAutofit fontScale="85000" lnSpcReduction="20000"/>
          </a:bodyPr>
          <a:lstStyle/>
          <a:p>
            <a:pPr marL="114300" indent="0">
              <a:buNone/>
            </a:pPr>
            <a:r>
              <a:rPr lang="en-US" dirty="0" smtClean="0"/>
              <a:t>	</a:t>
            </a:r>
            <a:r>
              <a:rPr lang="en-US" dirty="0" smtClean="0"/>
              <a:t>	</a:t>
            </a:r>
            <a:endParaRPr lang="en-US" b="1" dirty="0" smtClean="0"/>
          </a:p>
          <a:p>
            <a:r>
              <a:rPr lang="en-US" b="1" dirty="0" smtClean="0"/>
              <a:t>Grounded in State Education Clause: Sound Basic Education</a:t>
            </a:r>
          </a:p>
          <a:p>
            <a:r>
              <a:rPr lang="en-US" b="1" dirty="0" smtClean="0"/>
              <a:t>Adequacy: all students; at-risk students</a:t>
            </a:r>
          </a:p>
          <a:p>
            <a:r>
              <a:rPr lang="en-US" b="1" dirty="0" smtClean="0"/>
              <a:t>Efficiency: Tri-District</a:t>
            </a:r>
          </a:p>
          <a:p>
            <a:r>
              <a:rPr lang="en-US" b="1" dirty="0" smtClean="0"/>
              <a:t>Segregated School Districts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funding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facilities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teacher quality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discipline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support programs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extracurricular/co-curricular activities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achievement </a:t>
            </a:r>
          </a:p>
          <a:p>
            <a:pPr marL="114300" indent="0">
              <a:buNone/>
            </a:pPr>
            <a:r>
              <a:rPr lang="en-US" b="1" dirty="0"/>
              <a:t>	</a:t>
            </a:r>
            <a:r>
              <a:rPr lang="en-US" b="1" dirty="0" smtClean="0"/>
              <a:t>- stigmatization</a:t>
            </a:r>
          </a:p>
          <a:p>
            <a:pPr marL="114300" indent="0">
              <a:buNone/>
            </a:pPr>
            <a:r>
              <a:rPr lang="en-US" b="1" dirty="0" smtClean="0"/>
              <a:t>9 </a:t>
            </a:r>
            <a:r>
              <a:rPr lang="en-US" b="1" dirty="0" smtClean="0"/>
              <a:t>yoa</a:t>
            </a:r>
            <a:r>
              <a:rPr lang="en-US" b="1" dirty="0" smtClean="0"/>
              <a:t> Larry Silver: wonders aloud to his mother why he has to attend the “worse” school, and why he cannot go to the school with ample textbook and new buildings ¶218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IDRA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4235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396125" y="719908"/>
            <a:ext cx="4986969" cy="25514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Intercultural Development Research Association </a:t>
            </a:r>
            <a:endParaRPr lang="en-US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en-US" sz="1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David Hinojosa david.hinojosa@idra.org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en-US" sz="1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210-444-1710 • contact@idra.org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endParaRPr lang="en-US" sz="11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2000" b="1" dirty="0" smtClean="0">
                <a:solidFill>
                  <a:srgbClr val="CC5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www.</a:t>
            </a:r>
            <a:r>
              <a:rPr lang="en-US" sz="2800" b="1" dirty="0" smtClean="0">
                <a:solidFill>
                  <a:srgbClr val="CC5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idra</a:t>
            </a:r>
            <a:r>
              <a:rPr lang="en-US" sz="2000" b="1" dirty="0" smtClean="0">
                <a:solidFill>
                  <a:srgbClr val="CC5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.org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ct val="80000"/>
              </a:lnSpc>
              <a:spcBef>
                <a:spcPct val="20000"/>
              </a:spcBef>
              <a:defRPr/>
            </a:pPr>
            <a:r>
              <a:rPr lang="en-US" i="1" dirty="0" smtClean="0">
                <a:latin typeface="Arial" panose="020B0604020202020204" pitchFamily="34" charset="0"/>
                <a:cs typeface="Arial" panose="020B0604020202020204" pitchFamily="34" charset="0"/>
              </a:rPr>
              <a:t>Assuring </a:t>
            </a:r>
            <a:r>
              <a:rPr lang="en-US" i="1" dirty="0">
                <a:latin typeface="Arial" panose="020B0604020202020204" pitchFamily="34" charset="0"/>
                <a:cs typeface="Arial" panose="020B0604020202020204" pitchFamily="34" charset="0"/>
              </a:rPr>
              <a:t>educational opportunity for every child</a:t>
            </a:r>
            <a:endParaRPr lang="en-US" sz="20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5249" y="2362200"/>
            <a:ext cx="696664" cy="69510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6113" y="3378398"/>
            <a:ext cx="685800" cy="68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>
            <a:hlinkClick r:id="rId6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688" y="4490179"/>
            <a:ext cx="676275" cy="68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Picture 7">
            <a:hlinkClick r:id="rId8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523" y="2371507"/>
            <a:ext cx="685800" cy="68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TextBox 8"/>
          <p:cNvSpPr txBox="1"/>
          <p:nvPr/>
        </p:nvSpPr>
        <p:spPr>
          <a:xfrm>
            <a:off x="5452220" y="3048000"/>
            <a:ext cx="116272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@IDRAedu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17584" y="5223738"/>
            <a:ext cx="13036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budurl.com/</a:t>
            </a:r>
          </a:p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IDRALinkedIn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122734" y="4081790"/>
            <a:ext cx="181350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facebook.com/IDRAed</a:t>
            </a:r>
            <a:endParaRPr lang="en-U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52123" y="3057307"/>
            <a:ext cx="175259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pinterest.com/idraedu</a:t>
            </a:r>
            <a:endParaRPr lang="en-U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5523" y="3302198"/>
            <a:ext cx="749930" cy="74993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4" name="TextBox 13"/>
          <p:cNvSpPr txBox="1"/>
          <p:nvPr/>
        </p:nvSpPr>
        <p:spPr>
          <a:xfrm>
            <a:off x="6824032" y="3995534"/>
            <a:ext cx="1600200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www.slideshare.net/ IDRAedu</a:t>
            </a:r>
            <a:endParaRPr lang="en-U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852930" y="5274059"/>
            <a:ext cx="1469426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flickr.com/</a:t>
            </a:r>
          </a:p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photos/idraedu</a:t>
            </a:r>
            <a:endParaRPr lang="en-U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80" r="5534" b="4304"/>
          <a:stretch/>
        </p:blipFill>
        <p:spPr>
          <a:xfrm>
            <a:off x="7159682" y="4483760"/>
            <a:ext cx="762074" cy="7466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198" y="3721298"/>
            <a:ext cx="695325" cy="685800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433824" y="4540691"/>
            <a:ext cx="47740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Sign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up to receive IDRA news by email at </a:t>
            </a:r>
            <a:r>
              <a:rPr lang="en-US" sz="16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http://budurl.com/IDRAsubscribe </a:t>
            </a:r>
          </a:p>
        </p:txBody>
      </p:sp>
      <p:pic>
        <p:nvPicPr>
          <p:cNvPr id="23" name="Picture 22"/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67" t="20241" r="22557" b="22577"/>
          <a:stretch/>
        </p:blipFill>
        <p:spPr>
          <a:xfrm>
            <a:off x="5736297" y="5689557"/>
            <a:ext cx="666235" cy="6745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TextBox 23"/>
          <p:cNvSpPr txBox="1"/>
          <p:nvPr/>
        </p:nvSpPr>
        <p:spPr>
          <a:xfrm>
            <a:off x="5410200" y="6364127"/>
            <a:ext cx="130366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budurl.com/</a:t>
            </a:r>
          </a:p>
          <a:p>
            <a:pPr algn="ctr"/>
            <a:r>
              <a:rPr lang="en-US" sz="1050" b="1" dirty="0" smtClean="0">
                <a:latin typeface="Arial" panose="020B0604020202020204" pitchFamily="34" charset="0"/>
                <a:cs typeface="Arial" panose="020B0604020202020204" pitchFamily="34" charset="0"/>
              </a:rPr>
              <a:t>YouTube</a:t>
            </a:r>
          </a:p>
        </p:txBody>
      </p:sp>
    </p:spTree>
    <p:extLst>
      <p:ext uri="{BB962C8B-B14F-4D97-AF65-F5344CB8AC3E}">
        <p14:creationId xmlns:p14="http://schemas.microsoft.com/office/powerpoint/2010/main" val="165546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othecary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pothecary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pothecary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alance 8">
    <a:dk1>
      <a:srgbClr val="000000"/>
    </a:dk1>
    <a:lt1>
      <a:srgbClr val="DDDDDD"/>
    </a:lt1>
    <a:dk2>
      <a:srgbClr val="000000"/>
    </a:dk2>
    <a:lt2>
      <a:srgbClr val="B8B7D1"/>
    </a:lt2>
    <a:accent1>
      <a:srgbClr val="F1F0F4"/>
    </a:accent1>
    <a:accent2>
      <a:srgbClr val="C1BCFC"/>
    </a:accent2>
    <a:accent3>
      <a:srgbClr val="EBEBEB"/>
    </a:accent3>
    <a:accent4>
      <a:srgbClr val="000000"/>
    </a:accent4>
    <a:accent5>
      <a:srgbClr val="F7F6F8"/>
    </a:accent5>
    <a:accent6>
      <a:srgbClr val="AFAAE4"/>
    </a:accent6>
    <a:hlink>
      <a:srgbClr val="5454C6"/>
    </a:hlink>
    <a:folHlink>
      <a:srgbClr val="6A6F86"/>
    </a:folHlink>
  </a:clrScheme>
  <a:fontScheme name="Balance">
    <a:majorFont>
      <a:latin typeface="Arial"/>
      <a:ea typeface=""/>
      <a:cs typeface="Arial"/>
    </a:majorFont>
    <a:minorFont>
      <a:latin typeface="Tahoma"/>
      <a:ea typeface=""/>
      <a:cs typeface="Arial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469</TotalTime>
  <Words>184</Words>
  <Application>Microsoft Office PowerPoint</Application>
  <PresentationFormat>On-screen Show (4:3)</PresentationFormat>
  <Paragraphs>90</Paragraphs>
  <Slides>8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0" baseType="lpstr">
      <vt:lpstr>Apothecary</vt:lpstr>
      <vt:lpstr>Chart</vt:lpstr>
      <vt:lpstr>   Fourth Wave of School Finance Cases    </vt:lpstr>
      <vt:lpstr>First-Third Waves</vt:lpstr>
      <vt:lpstr> Fair Funding: Why is it so “hard” in Texas Property wealth per pupil  </vt:lpstr>
      <vt:lpstr>Texas funding policies value some students more than others </vt:lpstr>
      <vt:lpstr>The End Result:  Texas Students are not ready (ACT/SAT SCORES) </vt:lpstr>
      <vt:lpstr>Fourth Wave: School finance PluS Martinez v. New Mexico </vt:lpstr>
      <vt:lpstr>  Fourth Wave: School finance Plus Silver v. Halifax Co. Bd. Comm’rs </vt:lpstr>
      <vt:lpstr>PowerPoint Presentation</vt:lpstr>
    </vt:vector>
  </TitlesOfParts>
  <Company>Intercultural Development Research Association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IDRA Policy Issues</dc:title>
  <dc:creator>PCSetup</dc:creator>
  <cp:lastModifiedBy>PCSetup</cp:lastModifiedBy>
  <cp:revision>45</cp:revision>
  <cp:lastPrinted>2015-04-22T20:31:23Z</cp:lastPrinted>
  <dcterms:created xsi:type="dcterms:W3CDTF">2014-11-15T14:26:37Z</dcterms:created>
  <dcterms:modified xsi:type="dcterms:W3CDTF">2015-10-22T18:37:29Z</dcterms:modified>
</cp:coreProperties>
</file>